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8" r:id="rId2"/>
    <p:sldId id="269" r:id="rId3"/>
    <p:sldId id="270" r:id="rId4"/>
    <p:sldId id="287" r:id="rId5"/>
    <p:sldId id="282" r:id="rId6"/>
    <p:sldId id="289" r:id="rId7"/>
    <p:sldId id="290" r:id="rId8"/>
    <p:sldId id="283" r:id="rId9"/>
    <p:sldId id="271" r:id="rId10"/>
    <p:sldId id="272" r:id="rId11"/>
    <p:sldId id="285" r:id="rId12"/>
    <p:sldId id="292" r:id="rId1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880" autoAdjust="0"/>
  </p:normalViewPr>
  <p:slideViewPr>
    <p:cSldViewPr>
      <p:cViewPr>
        <p:scale>
          <a:sx n="68" d="100"/>
          <a:sy n="68" d="100"/>
        </p:scale>
        <p:origin x="-1446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89001-4E94-4A76-BAE2-3C4C834DBC99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202E6-24F1-4946-9FFE-59206C7F9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0667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202E6-24F1-4946-9FFE-59206C7F98CD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9742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 smtClean="0"/>
              <a:t>Tania – drogproblem?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202E6-24F1-4946-9FFE-59206C7F98CD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686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Anders avslutning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Tjock spargris/anorektisk organisation – vi behöver låta pengarna jobba!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måste se till helheten i ekonomin!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 miljoner gånger 2 över 4 år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Investering nu ger lägre kostnader i längden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Ekonomiskt bistånd/mer skatteintäkter/folk kommer i jobb. Investera nu ger vinster i framtiden.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202E6-24F1-4946-9FFE-59206C7F98CD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7635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Anders avslutning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202E6-24F1-4946-9FFE-59206C7F98CD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4074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Anders inleder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202E6-24F1-4946-9FFE-59206C7F98CD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4074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Anders: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Omvärldsanalys – vad ser vi? Förutsättningar för budgeten: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Fortsatt hög arbetslöshet bland ungdomar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Skenande sjuktal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Stora underskott i de stora förvaltningarna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Mycket hög omsättning av chefer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Stort fall i näringslivsrankning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Växande kommun – flera nya invånare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Halmstads ekonomiska läge – tjock spargris/anorektisk organisation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202E6-24F1-4946-9FFE-59206C7F98CD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681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Anders: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Konsekvenser av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vårproppen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202E6-24F1-4946-9FFE-59206C7F98CD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6818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Jobb,</a:t>
            </a:r>
            <a:r>
              <a:rPr lang="sv-SE" baseline="0" dirty="0" smtClean="0"/>
              <a:t> satsningar på personalen i kommunen, investeringar i förskolor med högre personaltäthet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202E6-24F1-4946-9FFE-59206C7F98CD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6818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Tania:</a:t>
            </a:r>
          </a:p>
          <a:p>
            <a:endParaRPr lang="sv-SE" dirty="0" smtClean="0"/>
          </a:p>
          <a:p>
            <a:r>
              <a:rPr lang="sv-SE" dirty="0" smtClean="0"/>
              <a:t>Jobb åt unga: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smtClean="0"/>
              <a:t>Sommarkraft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smtClean="0"/>
              <a:t>Arbetsmarknadsprojekt</a:t>
            </a:r>
            <a:r>
              <a:rPr lang="sv-SE" baseline="0" dirty="0" smtClean="0"/>
              <a:t> (exempel)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smtClean="0"/>
              <a:t>Lärlingsplatser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smtClean="0"/>
              <a:t>Komvuxplatser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err="1" smtClean="0"/>
              <a:t>Yrkesvux</a:t>
            </a:r>
            <a:r>
              <a:rPr lang="sv-SE" dirty="0" smtClean="0"/>
              <a:t>/yrkeshögskola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smtClean="0"/>
              <a:t>Kulturprojekt: Dramalogen/</a:t>
            </a:r>
            <a:r>
              <a:rPr lang="sv-SE" dirty="0" err="1" smtClean="0"/>
              <a:t>Made</a:t>
            </a:r>
            <a:r>
              <a:rPr lang="sv-SE" baseline="0" dirty="0" smtClean="0"/>
              <a:t> by Halmstad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202E6-24F1-4946-9FFE-59206C7F98CD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0767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Rosie: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god arbetsgivare: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Attraktiv arbetsplats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Friskvårdssatsning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Kompetensutveckling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Generationsväxlingsprogram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Studentmedarbetare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202E6-24F1-4946-9FFE-59206C7F98CD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508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Mariann:</a:t>
            </a:r>
          </a:p>
          <a:p>
            <a:endParaRPr lang="sv-SE" dirty="0" smtClean="0"/>
          </a:p>
          <a:p>
            <a:r>
              <a:rPr lang="sv-SE" dirty="0" smtClean="0"/>
              <a:t>Bostadspolitiken</a:t>
            </a:r>
            <a:r>
              <a:rPr lang="sv-SE" baseline="0" dirty="0" smtClean="0"/>
              <a:t> – minskad bostadssegregation</a:t>
            </a:r>
          </a:p>
          <a:p>
            <a:endParaRPr lang="sv-SE" baseline="0" dirty="0" smtClean="0"/>
          </a:p>
          <a:p>
            <a:r>
              <a:rPr lang="sv-SE" baseline="0" dirty="0" smtClean="0"/>
              <a:t>Taxorna!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202E6-24F1-4946-9FFE-59206C7F98CD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504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1" dirty="0" smtClean="0"/>
              <a:t>Bertil</a:t>
            </a:r>
            <a:endParaRPr lang="sv-SE" sz="120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202E6-24F1-4946-9FFE-59206C7F98CD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782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4F48-7F6E-43F8-8672-2C3CD5CCE966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1666-D3A1-49AC-B2B1-8E76494BAE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292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4F48-7F6E-43F8-8672-2C3CD5CCE966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1666-D3A1-49AC-B2B1-8E76494BAE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089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4F48-7F6E-43F8-8672-2C3CD5CCE966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1666-D3A1-49AC-B2B1-8E76494BAE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909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4F48-7F6E-43F8-8672-2C3CD5CCE966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1666-D3A1-49AC-B2B1-8E76494BAE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111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4F48-7F6E-43F8-8672-2C3CD5CCE966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1666-D3A1-49AC-B2B1-8E76494BAE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975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4F48-7F6E-43F8-8672-2C3CD5CCE966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1666-D3A1-49AC-B2B1-8E76494BAE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394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4F48-7F6E-43F8-8672-2C3CD5CCE966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1666-D3A1-49AC-B2B1-8E76494BAE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949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4F48-7F6E-43F8-8672-2C3CD5CCE966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1666-D3A1-49AC-B2B1-8E76494BAE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475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4F48-7F6E-43F8-8672-2C3CD5CCE966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1666-D3A1-49AC-B2B1-8E76494BAE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685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4F48-7F6E-43F8-8672-2C3CD5CCE966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1666-D3A1-49AC-B2B1-8E76494BAE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521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4F48-7F6E-43F8-8672-2C3CD5CCE966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1666-D3A1-49AC-B2B1-8E76494BAE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93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34F48-7F6E-43F8-8672-2C3CD5CCE966}" type="datetimeFigureOut">
              <a:rPr lang="sv-SE" smtClean="0"/>
              <a:t>2015-05-22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F1666-D3A1-49AC-B2B1-8E76494BAE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019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anor8514\Downloads\0022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0"/>
            <a:ext cx="9476682" cy="68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323528" y="764704"/>
            <a:ext cx="8820472" cy="3024336"/>
          </a:xfrm>
        </p:spPr>
        <p:txBody>
          <a:bodyPr>
            <a:noAutofit/>
          </a:bodyPr>
          <a:lstStyle/>
          <a:p>
            <a:r>
              <a:rPr lang="sv-SE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Planeringsdirektiv 2016-2018 Socialdemokraterna</a:t>
            </a:r>
            <a:br>
              <a:rPr lang="sv-SE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 Vänsterpartiet </a:t>
            </a:r>
            <a:endParaRPr lang="sv-SE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55" y="4005064"/>
            <a:ext cx="2340869" cy="229514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76" y="3994220"/>
            <a:ext cx="2305993" cy="23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7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l"/>
            <a:r>
              <a:rPr lang="sv-SE" b="1" dirty="0" smtClean="0"/>
              <a:t>Speciella satsningar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301208"/>
            <a:ext cx="1305098" cy="127184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18" y="5301208"/>
            <a:ext cx="986287" cy="985338"/>
          </a:xfrm>
          <a:prstGeom prst="rect">
            <a:avLst/>
          </a:prstGeom>
        </p:spPr>
      </p:pic>
      <p:sp>
        <p:nvSpPr>
          <p:cNvPr id="8" name="Platshållare för innehåll 2"/>
          <p:cNvSpPr txBox="1">
            <a:spLocks/>
          </p:cNvSpPr>
          <p:nvPr/>
        </p:nvSpPr>
        <p:spPr>
          <a:xfrm>
            <a:off x="693385" y="1988839"/>
            <a:ext cx="7272808" cy="3743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sv-SE" dirty="0" smtClean="0"/>
          </a:p>
          <a:p>
            <a:endParaRPr lang="sv-SE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693385" y="1844824"/>
            <a:ext cx="7272808" cy="3743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800" dirty="0" smtClean="0"/>
              <a:t>Simskola för 6-åringar</a:t>
            </a:r>
          </a:p>
          <a:p>
            <a:r>
              <a:rPr lang="sv-SE" sz="2800" dirty="0" smtClean="0"/>
              <a:t>Drogförebyggande arbete</a:t>
            </a:r>
          </a:p>
          <a:p>
            <a:r>
              <a:rPr lang="sv-SE" sz="2800" dirty="0" smtClean="0"/>
              <a:t>Våld i nära relation</a:t>
            </a:r>
          </a:p>
          <a:p>
            <a:r>
              <a:rPr lang="sv-SE" sz="2800" dirty="0" smtClean="0"/>
              <a:t>Belysning</a:t>
            </a:r>
            <a:endParaRPr lang="sv-SE" dirty="0" smtClean="0"/>
          </a:p>
          <a:p>
            <a:endParaRPr lang="sv-SE" dirty="0"/>
          </a:p>
        </p:txBody>
      </p:sp>
      <p:pic>
        <p:nvPicPr>
          <p:cNvPr id="1026" name="Picture 2" descr="C:\Users\joanor8514\Downloads\Extrabild__Brottet_barn_lek_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24" y="1534480"/>
            <a:ext cx="2624081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1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l"/>
            <a:r>
              <a:rPr lang="sv-SE" b="1" dirty="0" smtClean="0"/>
              <a:t>Sammanfattning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301208"/>
            <a:ext cx="1305098" cy="127184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18" y="5301208"/>
            <a:ext cx="986287" cy="985338"/>
          </a:xfrm>
          <a:prstGeom prst="rect">
            <a:avLst/>
          </a:prstGeom>
        </p:spPr>
      </p:pic>
      <p:sp>
        <p:nvSpPr>
          <p:cNvPr id="8" name="Platshållare för innehåll 2"/>
          <p:cNvSpPr txBox="1">
            <a:spLocks/>
          </p:cNvSpPr>
          <p:nvPr/>
        </p:nvSpPr>
        <p:spPr>
          <a:xfrm>
            <a:off x="693385" y="1844824"/>
            <a:ext cx="7272808" cy="4320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800" dirty="0" smtClean="0"/>
              <a:t>Satsningar</a:t>
            </a:r>
          </a:p>
          <a:p>
            <a:pPr lvl="1"/>
            <a:r>
              <a:rPr lang="sv-SE" sz="2400" dirty="0" smtClean="0"/>
              <a:t>Jobb åt unga</a:t>
            </a:r>
          </a:p>
          <a:p>
            <a:pPr lvl="1"/>
            <a:r>
              <a:rPr lang="sv-SE" sz="2400" dirty="0" smtClean="0"/>
              <a:t>En god arbetsgivare</a:t>
            </a:r>
          </a:p>
          <a:p>
            <a:pPr lvl="1"/>
            <a:r>
              <a:rPr lang="sv-SE" sz="2400" dirty="0" smtClean="0"/>
              <a:t>Äldreomsorg</a:t>
            </a:r>
          </a:p>
          <a:p>
            <a:pPr lvl="1"/>
            <a:r>
              <a:rPr lang="sv-SE" sz="2400" dirty="0" smtClean="0"/>
              <a:t>Förskola/skola</a:t>
            </a:r>
          </a:p>
          <a:p>
            <a:r>
              <a:rPr lang="sv-SE" sz="2800" dirty="0" smtClean="0"/>
              <a:t>Finansiering</a:t>
            </a:r>
          </a:p>
          <a:p>
            <a:pPr lvl="1"/>
            <a:r>
              <a:rPr lang="sv-SE" sz="2400" dirty="0" smtClean="0"/>
              <a:t>Fler jobb </a:t>
            </a:r>
            <a:r>
              <a:rPr lang="sv-SE" sz="2400" dirty="0"/>
              <a:t>– minska ekonomiskt bistånd + högre skatteintäkter</a:t>
            </a:r>
          </a:p>
          <a:p>
            <a:pPr lvl="1"/>
            <a:r>
              <a:rPr lang="sv-SE" sz="2400" dirty="0"/>
              <a:t>Samordning teknisk drift</a:t>
            </a:r>
          </a:p>
          <a:p>
            <a:pPr lvl="1"/>
            <a:r>
              <a:rPr lang="sv-SE" sz="2400" dirty="0" smtClean="0"/>
              <a:t>Lokaleffektiviseringar</a:t>
            </a:r>
          </a:p>
          <a:p>
            <a:pPr lvl="1"/>
            <a:r>
              <a:rPr lang="sv-SE" sz="2400" dirty="0" smtClean="0"/>
              <a:t>Administrativa besparingar</a:t>
            </a:r>
          </a:p>
          <a:p>
            <a:pPr lvl="1"/>
            <a:r>
              <a:rPr lang="sv-SE" sz="2400" dirty="0" smtClean="0"/>
              <a:t>Mer arbete i egen regi</a:t>
            </a:r>
          </a:p>
          <a:p>
            <a:pPr lvl="1"/>
            <a:r>
              <a:rPr lang="sv-SE" sz="2400" dirty="0" smtClean="0"/>
              <a:t>Rätt till heltid</a:t>
            </a:r>
            <a:endParaRPr lang="sv-SE" sz="2400" dirty="0"/>
          </a:p>
          <a:p>
            <a:pPr lvl="1"/>
            <a:r>
              <a:rPr lang="sv-SE" sz="2400" dirty="0" smtClean="0"/>
              <a:t>Investering nu ger lägre kostnader på sikt</a:t>
            </a: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221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568952" cy="1470025"/>
          </a:xfrm>
        </p:spPr>
        <p:txBody>
          <a:bodyPr>
            <a:normAutofit fontScale="90000"/>
          </a:bodyPr>
          <a:lstStyle/>
          <a:p>
            <a:r>
              <a:rPr lang="sv-SE" sz="5400" b="1" dirty="0" smtClean="0"/>
              <a:t>Planeringsdirektiv med budget 2016-2018</a:t>
            </a:r>
            <a:endParaRPr lang="sv-SE" sz="5400" b="1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39552" y="2780928"/>
            <a:ext cx="8064896" cy="1944217"/>
          </a:xfrm>
        </p:spPr>
        <p:txBody>
          <a:bodyPr>
            <a:normAutofit/>
          </a:bodyPr>
          <a:lstStyle/>
          <a:p>
            <a:r>
              <a:rPr lang="sv-SE" sz="4000" i="1" dirty="0" smtClean="0">
                <a:solidFill>
                  <a:schemeClr val="tx1"/>
                </a:solidFill>
              </a:rPr>
              <a:t>- En offensiv budget för Halmstads bästa!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349645"/>
            <a:ext cx="1886512" cy="188469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33" y="4221088"/>
            <a:ext cx="2342126" cy="22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568952" cy="1470025"/>
          </a:xfrm>
        </p:spPr>
        <p:txBody>
          <a:bodyPr>
            <a:normAutofit fontScale="90000"/>
          </a:bodyPr>
          <a:lstStyle/>
          <a:p>
            <a:r>
              <a:rPr lang="sv-SE" sz="5400" b="1" dirty="0" smtClean="0"/>
              <a:t>Budget för Halmstad 2016-2018</a:t>
            </a:r>
            <a:endParaRPr lang="sv-SE" sz="5400" b="1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95536" y="2276871"/>
            <a:ext cx="8064896" cy="1944217"/>
          </a:xfrm>
        </p:spPr>
        <p:txBody>
          <a:bodyPr>
            <a:normAutofit/>
          </a:bodyPr>
          <a:lstStyle/>
          <a:p>
            <a:r>
              <a:rPr lang="sv-SE" sz="4000" i="1" dirty="0" smtClean="0">
                <a:solidFill>
                  <a:schemeClr val="tx1"/>
                </a:solidFill>
              </a:rPr>
              <a:t>Framtidens Halmstad med livskvalitet och trygghet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349645"/>
            <a:ext cx="1886512" cy="188469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33" y="4221088"/>
            <a:ext cx="2342126" cy="22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l"/>
            <a:r>
              <a:rPr lang="sv-SE" b="1" dirty="0" smtClean="0"/>
              <a:t>Utgångspunkter för budgeten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301208"/>
            <a:ext cx="1305098" cy="127184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18" y="5301208"/>
            <a:ext cx="986287" cy="985338"/>
          </a:xfrm>
          <a:prstGeom prst="rect">
            <a:avLst/>
          </a:prstGeom>
        </p:spPr>
      </p:pic>
      <p:sp>
        <p:nvSpPr>
          <p:cNvPr id="8" name="Platshållare för innehåll 2"/>
          <p:cNvSpPr txBox="1">
            <a:spLocks/>
          </p:cNvSpPr>
          <p:nvPr/>
        </p:nvSpPr>
        <p:spPr>
          <a:xfrm>
            <a:off x="693385" y="1916833"/>
            <a:ext cx="7272808" cy="3815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sz="2800" dirty="0"/>
              <a:t>Fortsatt hög arbetslöshet bland ungdomar</a:t>
            </a:r>
          </a:p>
          <a:p>
            <a:pPr lvl="0"/>
            <a:r>
              <a:rPr lang="sv-SE" sz="2800" dirty="0"/>
              <a:t>Skenande sjuktal</a:t>
            </a:r>
          </a:p>
          <a:p>
            <a:pPr lvl="0"/>
            <a:r>
              <a:rPr lang="sv-SE" sz="2800" dirty="0"/>
              <a:t>Stora underskott i de stora förvaltningarna</a:t>
            </a:r>
          </a:p>
          <a:p>
            <a:pPr lvl="0"/>
            <a:r>
              <a:rPr lang="sv-SE" sz="2800" dirty="0"/>
              <a:t>Mycket hög omsättning av chefer</a:t>
            </a:r>
          </a:p>
          <a:p>
            <a:pPr lvl="0"/>
            <a:r>
              <a:rPr lang="sv-SE" sz="2800" dirty="0"/>
              <a:t>Stort fall i näringslivsrankning</a:t>
            </a:r>
          </a:p>
          <a:p>
            <a:pPr lvl="0"/>
            <a:r>
              <a:rPr lang="sv-SE" sz="2800" dirty="0"/>
              <a:t>Växande kommun – flera nya invånare</a:t>
            </a:r>
          </a:p>
          <a:p>
            <a:r>
              <a:rPr lang="sv-SE" sz="2800" dirty="0"/>
              <a:t>Halmstads ekonomiska läge</a:t>
            </a:r>
            <a:endParaRPr lang="sv-SE" sz="2800" dirty="0" smtClean="0">
              <a:sym typeface="Wingdings" pitchFamily="2" charset="2"/>
            </a:endParaRPr>
          </a:p>
          <a:p>
            <a:pPr>
              <a:lnSpc>
                <a:spcPct val="60000"/>
              </a:lnSpc>
            </a:pPr>
            <a:endParaRPr lang="sv-SE" sz="2800" dirty="0" smtClean="0">
              <a:sym typeface="Wingdings" pitchFamily="2" charset="2"/>
            </a:endParaRPr>
          </a:p>
          <a:p>
            <a:pPr lvl="1"/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26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l"/>
            <a:r>
              <a:rPr lang="sv-SE" b="1" dirty="0" smtClean="0"/>
              <a:t>Konsekvenser av </a:t>
            </a:r>
            <a:r>
              <a:rPr lang="sv-SE" b="1" dirty="0" err="1" smtClean="0"/>
              <a:t>vårproppen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301208"/>
            <a:ext cx="1305098" cy="127184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18" y="5301208"/>
            <a:ext cx="986287" cy="985338"/>
          </a:xfrm>
          <a:prstGeom prst="rect">
            <a:avLst/>
          </a:prstGeom>
        </p:spPr>
      </p:pic>
      <p:sp>
        <p:nvSpPr>
          <p:cNvPr id="8" name="Platshållare för innehåll 2"/>
          <p:cNvSpPr txBox="1">
            <a:spLocks/>
          </p:cNvSpPr>
          <p:nvPr/>
        </p:nvSpPr>
        <p:spPr>
          <a:xfrm>
            <a:off x="693385" y="1916833"/>
            <a:ext cx="7272808" cy="3815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sz="2800" dirty="0" smtClean="0"/>
              <a:t>Skolsatsning </a:t>
            </a:r>
            <a:r>
              <a:rPr lang="sv-SE" sz="2800" dirty="0"/>
              <a:t>– fler grundskollärare</a:t>
            </a:r>
          </a:p>
          <a:p>
            <a:pPr lvl="0"/>
            <a:r>
              <a:rPr lang="sv-SE" sz="2800" dirty="0"/>
              <a:t>F</a:t>
            </a:r>
            <a:r>
              <a:rPr lang="sv-SE" sz="2800" dirty="0" smtClean="0"/>
              <a:t>ler </a:t>
            </a:r>
            <a:r>
              <a:rPr lang="sv-SE" sz="2800" dirty="0"/>
              <a:t>personal i äldreomsorgen</a:t>
            </a:r>
          </a:p>
          <a:p>
            <a:pPr lvl="0"/>
            <a:r>
              <a:rPr lang="sv-SE" sz="2800" dirty="0"/>
              <a:t>S</a:t>
            </a:r>
            <a:r>
              <a:rPr lang="sv-SE" sz="2800" dirty="0" smtClean="0"/>
              <a:t>tor </a:t>
            </a:r>
            <a:r>
              <a:rPr lang="sv-SE" sz="2800" dirty="0"/>
              <a:t>satsning för jobb åt unga</a:t>
            </a:r>
          </a:p>
          <a:p>
            <a:pPr lvl="0"/>
            <a:r>
              <a:rPr lang="sv-SE" sz="2800" dirty="0"/>
              <a:t>G</a:t>
            </a:r>
            <a:r>
              <a:rPr lang="sv-SE" sz="2800" dirty="0" smtClean="0"/>
              <a:t>enerell </a:t>
            </a:r>
            <a:r>
              <a:rPr lang="sv-SE" sz="2800" dirty="0"/>
              <a:t>höjning av statsbidraget</a:t>
            </a:r>
          </a:p>
          <a:p>
            <a:pPr>
              <a:lnSpc>
                <a:spcPct val="60000"/>
              </a:lnSpc>
            </a:pPr>
            <a:endParaRPr lang="sv-SE" sz="2800" dirty="0" smtClean="0">
              <a:sym typeface="Wingdings" pitchFamily="2" charset="2"/>
            </a:endParaRPr>
          </a:p>
          <a:p>
            <a:pPr lvl="1"/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635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sv-SE" b="1" dirty="0" smtClean="0"/>
              <a:t>Våra satsningar: jobb, personal, äldre, barn</a:t>
            </a:r>
            <a:endParaRPr lang="sv-SE" b="1" dirty="0"/>
          </a:p>
        </p:txBody>
      </p:sp>
      <p:sp>
        <p:nvSpPr>
          <p:cNvPr id="8" name="Platshållare för innehåll 2"/>
          <p:cNvSpPr txBox="1">
            <a:spLocks/>
          </p:cNvSpPr>
          <p:nvPr/>
        </p:nvSpPr>
        <p:spPr>
          <a:xfrm>
            <a:off x="693385" y="1988839"/>
            <a:ext cx="7272808" cy="3743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sv-SE" dirty="0" smtClean="0"/>
          </a:p>
          <a:p>
            <a:endParaRPr lang="sv-SE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47271"/>
            <a:ext cx="1454161" cy="218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4574" y="2347271"/>
            <a:ext cx="1453252" cy="218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57" y="5751272"/>
            <a:ext cx="1108236" cy="1080000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030" y="5805264"/>
            <a:ext cx="828796" cy="828000"/>
          </a:xfrm>
          <a:prstGeom prst="rect">
            <a:avLst/>
          </a:prstGeom>
        </p:spPr>
      </p:pic>
      <p:sp>
        <p:nvSpPr>
          <p:cNvPr id="9" name="Platshållare för innehåll 2"/>
          <p:cNvSpPr txBox="1">
            <a:spLocks/>
          </p:cNvSpPr>
          <p:nvPr/>
        </p:nvSpPr>
        <p:spPr>
          <a:xfrm>
            <a:off x="670556" y="2347271"/>
            <a:ext cx="7272808" cy="2448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sz="2800" dirty="0" smtClean="0"/>
              <a:t>Jobb åt unga</a:t>
            </a:r>
          </a:p>
          <a:p>
            <a:pPr lvl="0"/>
            <a:r>
              <a:rPr lang="sv-SE" sz="2800" dirty="0" smtClean="0"/>
              <a:t>En god arbetsgivare</a:t>
            </a:r>
          </a:p>
          <a:p>
            <a:pPr lvl="0"/>
            <a:r>
              <a:rPr lang="sv-SE" sz="2800" dirty="0" smtClean="0"/>
              <a:t>Satsningar på skola</a:t>
            </a:r>
          </a:p>
          <a:p>
            <a:pPr lvl="0"/>
            <a:r>
              <a:rPr lang="sv-SE" sz="2800" dirty="0" smtClean="0"/>
              <a:t>Satsningar på äldreomsorg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42459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3568" y="332657"/>
            <a:ext cx="7920880" cy="576064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Jobb åt unga – 150 miljoner på 4 år</a:t>
            </a:r>
            <a:endParaRPr lang="sv-SE" b="1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1602755"/>
              </p:ext>
            </p:extLst>
          </p:nvPr>
        </p:nvGraphicFramePr>
        <p:xfrm>
          <a:off x="654738" y="1412776"/>
          <a:ext cx="7834525" cy="41190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81400"/>
                <a:gridCol w="1284375"/>
                <a:gridCol w="1284375"/>
                <a:gridCol w="1284375"/>
              </a:tblGrid>
              <a:tr h="523084">
                <a:tc>
                  <a:txBody>
                    <a:bodyPr/>
                    <a:lstStyle/>
                    <a:p>
                      <a:r>
                        <a:rPr lang="sv-SE" dirty="0" smtClean="0"/>
                        <a:t>Jobb åt unga (milj. kr)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2016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2017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2018</a:t>
                      </a:r>
                      <a:endParaRPr lang="sv-SE" dirty="0"/>
                    </a:p>
                  </a:txBody>
                  <a:tcPr/>
                </a:tc>
              </a:tr>
              <a:tr h="629046">
                <a:tc>
                  <a:txBody>
                    <a:bodyPr/>
                    <a:lstStyle/>
                    <a:p>
                      <a:r>
                        <a:rPr lang="sv-SE" dirty="0" smtClean="0"/>
                        <a:t>Sommarkraft – alla elever tre veckor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-7,3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-7,3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-7,3</a:t>
                      </a:r>
                      <a:endParaRPr lang="sv-SE" dirty="0"/>
                    </a:p>
                  </a:txBody>
                  <a:tcPr/>
                </a:tc>
              </a:tr>
              <a:tr h="590284">
                <a:tc>
                  <a:txBody>
                    <a:bodyPr/>
                    <a:lstStyle/>
                    <a:p>
                      <a:r>
                        <a:rPr lang="sv-SE" dirty="0" smtClean="0"/>
                        <a:t>Kommunala</a:t>
                      </a:r>
                      <a:r>
                        <a:rPr lang="sv-SE" baseline="0" dirty="0" smtClean="0"/>
                        <a:t> arbetsmarknadsprojekt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-5,0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-15,0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-30,0</a:t>
                      </a:r>
                      <a:endParaRPr lang="sv-SE" dirty="0"/>
                    </a:p>
                  </a:txBody>
                  <a:tcPr/>
                </a:tc>
              </a:tr>
              <a:tr h="705860">
                <a:tc>
                  <a:txBody>
                    <a:bodyPr/>
                    <a:lstStyle/>
                    <a:p>
                      <a:r>
                        <a:rPr lang="sv-SE" dirty="0" smtClean="0"/>
                        <a:t>Entreprenadupphandling med lärlingar</a:t>
                      </a:r>
                    </a:p>
                    <a:p>
                      <a:r>
                        <a:rPr lang="sv-SE" dirty="0" smtClean="0"/>
                        <a:t>(belopp går ej att beräkna)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?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?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?</a:t>
                      </a:r>
                      <a:endParaRPr lang="sv-SE" dirty="0"/>
                    </a:p>
                  </a:txBody>
                  <a:tcPr/>
                </a:tc>
              </a:tr>
              <a:tr h="523084">
                <a:tc>
                  <a:txBody>
                    <a:bodyPr/>
                    <a:lstStyle/>
                    <a:p>
                      <a:r>
                        <a:rPr lang="sv-SE" dirty="0" smtClean="0"/>
                        <a:t>Fler komvuxplatser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-5,0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-10,0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-10,0</a:t>
                      </a:r>
                      <a:endParaRPr lang="sv-SE" dirty="0"/>
                    </a:p>
                  </a:txBody>
                  <a:tcPr/>
                </a:tc>
              </a:tr>
              <a:tr h="624581">
                <a:tc>
                  <a:txBody>
                    <a:bodyPr/>
                    <a:lstStyle/>
                    <a:p>
                      <a:r>
                        <a:rPr lang="sv-SE" dirty="0" smtClean="0"/>
                        <a:t>Permanenterande av Dramalogen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-2,6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-2,6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-2,6</a:t>
                      </a:r>
                    </a:p>
                  </a:txBody>
                  <a:tcPr/>
                </a:tc>
              </a:tr>
              <a:tr h="523084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Made</a:t>
                      </a:r>
                      <a:r>
                        <a:rPr lang="sv-SE" dirty="0" smtClean="0"/>
                        <a:t> by Halmstad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1,0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9036496" cy="576064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En god arbetsgivare – 150 miljoner på 4 år</a:t>
            </a:r>
            <a:endParaRPr lang="sv-SE" b="1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0846806"/>
              </p:ext>
            </p:extLst>
          </p:nvPr>
        </p:nvGraphicFramePr>
        <p:xfrm>
          <a:off x="179511" y="1196752"/>
          <a:ext cx="8784978" cy="489654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64405"/>
                <a:gridCol w="1440191"/>
                <a:gridCol w="1440191"/>
                <a:gridCol w="1440191"/>
              </a:tblGrid>
              <a:tr h="497158">
                <a:tc>
                  <a:txBody>
                    <a:bodyPr/>
                    <a:lstStyle/>
                    <a:p>
                      <a:r>
                        <a:rPr lang="sv-SE" dirty="0" smtClean="0"/>
                        <a:t>En god arbetsgivare (milj. kr)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2016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2017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2018</a:t>
                      </a:r>
                      <a:endParaRPr lang="sv-SE" dirty="0"/>
                    </a:p>
                  </a:txBody>
                  <a:tcPr/>
                </a:tc>
              </a:tr>
              <a:tr h="858109">
                <a:tc>
                  <a:txBody>
                    <a:bodyPr/>
                    <a:lstStyle/>
                    <a:p>
                      <a:r>
                        <a:rPr lang="sv-SE" dirty="0" smtClean="0"/>
                        <a:t>Friskvårdssatsning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-5,0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-5,0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-5,0</a:t>
                      </a:r>
                      <a:endParaRPr lang="sv-SE" dirty="0"/>
                    </a:p>
                  </a:txBody>
                  <a:tcPr/>
                </a:tc>
              </a:tr>
              <a:tr h="858109">
                <a:tc>
                  <a:txBody>
                    <a:bodyPr/>
                    <a:lstStyle/>
                    <a:p>
                      <a:r>
                        <a:rPr lang="sv-SE" dirty="0" smtClean="0"/>
                        <a:t>Rätt till heltid,</a:t>
                      </a:r>
                      <a:r>
                        <a:rPr lang="sv-SE" baseline="0" dirty="0" smtClean="0"/>
                        <a:t> uppstarts-/omställningskostnad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-5,0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5,0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</a:t>
                      </a:r>
                      <a:endParaRPr lang="sv-SE" dirty="0"/>
                    </a:p>
                  </a:txBody>
                  <a:tcPr/>
                </a:tc>
              </a:tr>
              <a:tr h="858109">
                <a:tc>
                  <a:txBody>
                    <a:bodyPr/>
                    <a:lstStyle/>
                    <a:p>
                      <a:r>
                        <a:rPr lang="sv-SE" dirty="0" smtClean="0"/>
                        <a:t>Kompetensutveckling för personal (</a:t>
                      </a:r>
                      <a:r>
                        <a:rPr lang="sv-SE" dirty="0" err="1" smtClean="0"/>
                        <a:t>HE</a:t>
                      </a:r>
                      <a:r>
                        <a:rPr lang="sv-SE" dirty="0" smtClean="0"/>
                        <a:t>,</a:t>
                      </a:r>
                      <a:r>
                        <a:rPr lang="sv-SE" baseline="0" dirty="0" smtClean="0"/>
                        <a:t> </a:t>
                      </a:r>
                      <a:r>
                        <a:rPr lang="sv-SE" baseline="0" dirty="0" err="1" smtClean="0"/>
                        <a:t>BUF</a:t>
                      </a:r>
                      <a:r>
                        <a:rPr lang="sv-SE" baseline="0" dirty="0" smtClean="0"/>
                        <a:t>)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-5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-10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-15</a:t>
                      </a:r>
                      <a:endParaRPr lang="sv-SE" dirty="0"/>
                    </a:p>
                  </a:txBody>
                  <a:tcPr/>
                </a:tc>
              </a:tr>
              <a:tr h="6083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Generationsskiftesprogram</a:t>
                      </a:r>
                      <a:r>
                        <a:rPr lang="sv-SE" baseline="0" dirty="0" smtClean="0"/>
                        <a:t> (</a:t>
                      </a:r>
                      <a:r>
                        <a:rPr lang="sv-SE" baseline="0" dirty="0" err="1" smtClean="0"/>
                        <a:t>UAF</a:t>
                      </a:r>
                      <a:r>
                        <a:rPr lang="sv-SE" baseline="0" dirty="0" smtClean="0"/>
                        <a:t>, </a:t>
                      </a:r>
                      <a:r>
                        <a:rPr lang="sv-SE" baseline="0" dirty="0" err="1" smtClean="0"/>
                        <a:t>HE</a:t>
                      </a:r>
                      <a:r>
                        <a:rPr lang="sv-SE" baseline="0" dirty="0" smtClean="0"/>
                        <a:t>, TE)</a:t>
                      </a:r>
                      <a:endParaRPr lang="sv-S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-5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-10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-15</a:t>
                      </a:r>
                      <a:endParaRPr lang="sv-SE" dirty="0"/>
                    </a:p>
                  </a:txBody>
                  <a:tcPr/>
                </a:tc>
              </a:tr>
              <a:tr h="608354">
                <a:tc>
                  <a:txBody>
                    <a:bodyPr/>
                    <a:lstStyle/>
                    <a:p>
                      <a:r>
                        <a:rPr lang="sv-SE" dirty="0" smtClean="0"/>
                        <a:t>Studentmedarbetare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-3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-3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-3</a:t>
                      </a:r>
                      <a:endParaRPr lang="sv-SE" dirty="0"/>
                    </a:p>
                  </a:txBody>
                  <a:tcPr/>
                </a:tc>
              </a:tr>
              <a:tr h="6083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Insatser</a:t>
                      </a:r>
                      <a:r>
                        <a:rPr lang="sv-SE" baseline="0" dirty="0" smtClean="0"/>
                        <a:t> för att reducera höga sjuktal (</a:t>
                      </a:r>
                      <a:r>
                        <a:rPr lang="sv-SE" baseline="0" dirty="0" err="1" smtClean="0"/>
                        <a:t>HE</a:t>
                      </a:r>
                      <a:r>
                        <a:rPr lang="sv-SE" baseline="0" dirty="0" smtClean="0"/>
                        <a:t>, SO)</a:t>
                      </a:r>
                      <a:endParaRPr lang="sv-S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-5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-5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-5</a:t>
                      </a:r>
                      <a:endParaRPr lang="sv-S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59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joanor8514\Downloads\2.Andrea_Bygga_och_Bo_Bygge_pa_Soder_MG_000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85" y="908720"/>
            <a:ext cx="28803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sv-SE" b="1" dirty="0" smtClean="0"/>
              <a:t>Bostäder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301208"/>
            <a:ext cx="1305098" cy="127184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18" y="5301208"/>
            <a:ext cx="986287" cy="985338"/>
          </a:xfrm>
          <a:prstGeom prst="rect">
            <a:avLst/>
          </a:prstGeom>
        </p:spPr>
      </p:pic>
      <p:sp>
        <p:nvSpPr>
          <p:cNvPr id="8" name="Platshållare för innehåll 2"/>
          <p:cNvSpPr txBox="1">
            <a:spLocks/>
          </p:cNvSpPr>
          <p:nvPr/>
        </p:nvSpPr>
        <p:spPr>
          <a:xfrm>
            <a:off x="693385" y="1988839"/>
            <a:ext cx="7272808" cy="4104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sv-SE" dirty="0" smtClean="0"/>
          </a:p>
          <a:p>
            <a:endParaRPr lang="sv-SE" dirty="0"/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689257" y="1700808"/>
            <a:ext cx="4962864" cy="3923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800" dirty="0"/>
              <a:t>Bostad - en social rättighet</a:t>
            </a:r>
          </a:p>
          <a:p>
            <a:r>
              <a:rPr lang="sv-SE" sz="2800" dirty="0"/>
              <a:t>Bygga ut enligt 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 smtClean="0"/>
              <a:t>översiktsplanen</a:t>
            </a:r>
            <a:endParaRPr lang="sv-SE" sz="2800" dirty="0"/>
          </a:p>
          <a:p>
            <a:r>
              <a:rPr lang="sv-SE" sz="2800" dirty="0"/>
              <a:t>Samordna med en bättre kollektivtrafik</a:t>
            </a:r>
          </a:p>
          <a:p>
            <a:r>
              <a:rPr lang="sv-SE" sz="2800" dirty="0"/>
              <a:t>Gör </a:t>
            </a:r>
            <a:r>
              <a:rPr lang="sv-SE" sz="2800" dirty="0" err="1"/>
              <a:t>Kattegattsområdet</a:t>
            </a:r>
            <a:r>
              <a:rPr lang="sv-SE" sz="2800" dirty="0"/>
              <a:t> till en ny klimatneutral </a:t>
            </a:r>
            <a:r>
              <a:rPr lang="sv-SE" sz="2800" dirty="0" smtClean="0"/>
              <a:t>stadsdel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64457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anor8514\Downloads\0027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49" y="260988"/>
            <a:ext cx="4409321" cy="316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b="1" dirty="0" smtClean="0"/>
              <a:t>Investeringar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301208"/>
            <a:ext cx="1305098" cy="127184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18" y="5301208"/>
            <a:ext cx="986287" cy="985338"/>
          </a:xfrm>
          <a:prstGeom prst="rect">
            <a:avLst/>
          </a:prstGeom>
        </p:spPr>
      </p:pic>
      <p:sp>
        <p:nvSpPr>
          <p:cNvPr id="8" name="Platshållare för innehåll 2"/>
          <p:cNvSpPr txBox="1">
            <a:spLocks/>
          </p:cNvSpPr>
          <p:nvPr/>
        </p:nvSpPr>
        <p:spPr>
          <a:xfrm>
            <a:off x="693385" y="1988839"/>
            <a:ext cx="7272808" cy="3888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/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693385" y="1844824"/>
            <a:ext cx="7272808" cy="3743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800" dirty="0" smtClean="0"/>
              <a:t>Förskola i Steninge</a:t>
            </a:r>
          </a:p>
          <a:p>
            <a:r>
              <a:rPr lang="sv-SE" sz="2800" dirty="0" smtClean="0"/>
              <a:t>Extra grundskoleinvestering</a:t>
            </a:r>
          </a:p>
          <a:p>
            <a:r>
              <a:rPr lang="sv-SE" sz="2800" dirty="0" smtClean="0"/>
              <a:t>Kattegattskolan vid Högskolan</a:t>
            </a:r>
          </a:p>
          <a:p>
            <a:r>
              <a:rPr lang="sv-SE" sz="2800" dirty="0" smtClean="0"/>
              <a:t>Förebyggande skadegörelse skolor</a:t>
            </a:r>
          </a:p>
          <a:p>
            <a:r>
              <a:rPr lang="sv-SE" sz="2800" dirty="0" smtClean="0"/>
              <a:t>Idrottshallar</a:t>
            </a:r>
          </a:p>
          <a:p>
            <a:r>
              <a:rPr lang="sv-SE" sz="2800" dirty="0" smtClean="0"/>
              <a:t>Bastionen</a:t>
            </a: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507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520</Words>
  <Application>Microsoft Office PowerPoint</Application>
  <PresentationFormat>Bildspel på skärmen (4:3)</PresentationFormat>
  <Paragraphs>176</Paragraphs>
  <Slides>12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3" baseType="lpstr">
      <vt:lpstr>Office-tema</vt:lpstr>
      <vt:lpstr>Planeringsdirektiv 2016-2018 Socialdemokraterna och Vänsterpartiet </vt:lpstr>
      <vt:lpstr>Budget för Halmstad 2016-2018</vt:lpstr>
      <vt:lpstr>Utgångspunkter för budgeten</vt:lpstr>
      <vt:lpstr>Konsekvenser av vårproppen</vt:lpstr>
      <vt:lpstr>Våra satsningar: jobb, personal, äldre, barn</vt:lpstr>
      <vt:lpstr>Jobb åt unga – 150 miljoner på 4 år</vt:lpstr>
      <vt:lpstr>En god arbetsgivare – 150 miljoner på 4 år</vt:lpstr>
      <vt:lpstr>Bostäder</vt:lpstr>
      <vt:lpstr>Investeringar</vt:lpstr>
      <vt:lpstr>Speciella satsningar</vt:lpstr>
      <vt:lpstr>Sammanfattning</vt:lpstr>
      <vt:lpstr>Planeringsdirektiv med budget 2016-2018</vt:lpstr>
    </vt:vector>
  </TitlesOfParts>
  <Company>Halmstad Kommun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Isabella Enbågen</dc:creator>
  <cp:lastModifiedBy>Tania Bengtsson</cp:lastModifiedBy>
  <cp:revision>140</cp:revision>
  <dcterms:created xsi:type="dcterms:W3CDTF">2013-05-23T11:11:31Z</dcterms:created>
  <dcterms:modified xsi:type="dcterms:W3CDTF">2015-05-22T12:53:43Z</dcterms:modified>
</cp:coreProperties>
</file>